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5" Type="http://schemas.openxmlformats.org/officeDocument/2006/relationships/slide" Target="slides/slide1.xml"/><Relationship Id="rId19" Type="http://schemas.openxmlformats.org/officeDocument/2006/relationships/font" Target="fonts/ProximaNova-boldItalic.fntdata"/><Relationship Id="rId6" Type="http://schemas.openxmlformats.org/officeDocument/2006/relationships/slide" Target="slides/slide2.xml"/><Relationship Id="rId18" Type="http://schemas.openxmlformats.org/officeDocument/2006/relationships/font" Target="fonts/ProximaNova-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Diode datasheet: https://www.digikey.com/product-detail/en/lite-on-inc/LTST-C191KRKT/160-1447-1-ND/386836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e395a902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e395a902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R1, R2=10K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R3=510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C1=0.01uF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C2=10uF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db2f5c4a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db2f5c4a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" name="Google Shape;6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" name="Google Shape;7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" name="Google Shape;8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" name="Google Shape;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1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1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9" name="Google Shape;49;p1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4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Google Shape;27;p6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" name="Google Shape;28;p6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b="0" i="0" sz="28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b="0" i="0" sz="18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 b="0" i="0" sz="1400" u="none" cap="none" strike="noStrike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youtu.be/OaOaRaGGdMc?t=1507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SMD Soldering Workshop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By Arti &amp; Liz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Diode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Make sure you get diode’s orientation right!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38761D"/>
                </a:solidFill>
              </a:rPr>
              <a:t>Cathode should be the side that’s closer to C2</a:t>
            </a:r>
            <a:endParaRPr b="1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79697" y="1017725"/>
            <a:ext cx="2821625" cy="3258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3550" y="1062013"/>
            <a:ext cx="4005127" cy="32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650" y="839425"/>
            <a:ext cx="4136950" cy="370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Surface Mount Device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Circuit components that are directly mounted onto the surface of PCBS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83678" y="1808650"/>
            <a:ext cx="3885352" cy="2760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Through-hole vs. Surface Mount</a:t>
            </a:r>
            <a:endParaRPr/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Through-hole mounting </a:t>
            </a:r>
            <a:endParaRPr sz="24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provides stronger mechanical bonding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Requires drilling holes on PCBs →  limits the available routing area</a:t>
            </a:r>
            <a:endParaRPr sz="1800"/>
          </a:p>
          <a:p>
            <a:pPr indent="-3810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Surface Mounting</a:t>
            </a:r>
            <a:endParaRPr sz="24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Much smaller components → denser, smaller PCBs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Can be mounted on both sides of the board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Important Steps</a:t>
            </a:r>
            <a:endParaRPr/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Tin one metal pad first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Place the component with tweezers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Solder one side of the component on the tinned pad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Solder the other side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https://youtu.be/OaOaRaGGdMc?t=1507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Be Careful!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4572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rgbClr val="CC0000"/>
                </a:solidFill>
              </a:rPr>
              <a:t>WRONG</a:t>
            </a:r>
            <a:endParaRPr b="1">
              <a:solidFill>
                <a:srgbClr val="CC0000"/>
              </a:solidFill>
            </a:endParaRPr>
          </a:p>
          <a:p>
            <a:pPr indent="457200" lvl="0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  <a:p>
            <a:pPr indent="457200" lvl="0" marL="5029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800"/>
              <a:buNone/>
            </a:pPr>
            <a:r>
              <a:rPr b="1" lang="en">
                <a:solidFill>
                  <a:srgbClr val="6AA84F"/>
                </a:solidFill>
              </a:rPr>
              <a:t>CORRECT!</a:t>
            </a:r>
            <a:endParaRPr b="1">
              <a:solidFill>
                <a:srgbClr val="6AA84F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800" y="1613548"/>
            <a:ext cx="3452050" cy="153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7250" y="1095413"/>
            <a:ext cx="3769899" cy="29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0"/>
              <a:buNone/>
            </a:pPr>
            <a:r>
              <a:rPr lang="en" sz="6000">
                <a:solidFill>
                  <a:srgbClr val="674EA7"/>
                </a:solidFill>
              </a:rPr>
              <a:t>Now for the real fun...</a:t>
            </a:r>
            <a:endParaRPr sz="6000">
              <a:solidFill>
                <a:srgbClr val="674EA7"/>
              </a:solidFill>
            </a:endParaRPr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Components!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PCB x 1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555 timer x 1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10k resistor x 2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510 resistor x 1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0.01 uF cap x 1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10 uF cap x 1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Diode x 1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Female battery holder x 1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/>
              <a:t>Male battery holder x 1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